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7D33E-6846-5841-87A6-25895C38D0CA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D40F-93A6-8D4B-9B51-1E2731B6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1CD24B-E995-1341-B08B-80D4D09CDDB7}" type="datetimeFigureOut">
              <a:rPr lang="en-US" smtClean="0"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BC5D293-3E16-274C-A414-8CCB2A38A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Diabetes Mellitus – Management in Fasting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Shenaz Seedat</a:t>
            </a:r>
          </a:p>
          <a:p>
            <a:r>
              <a:rPr lang="en-US" dirty="0" smtClean="0"/>
              <a:t>Endocrinologist</a:t>
            </a:r>
          </a:p>
          <a:p>
            <a:r>
              <a:rPr lang="en-US" dirty="0" err="1" smtClean="0"/>
              <a:t>Greenslopes</a:t>
            </a:r>
            <a:r>
              <a:rPr lang="en-US" dirty="0" smtClean="0"/>
              <a:t> Private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Severe recurrent </a:t>
            </a:r>
            <a:r>
              <a:rPr lang="en-US" dirty="0" err="1" smtClean="0"/>
              <a:t>hypoglycaemia</a:t>
            </a:r>
            <a:endParaRPr lang="en-US" dirty="0" smtClean="0"/>
          </a:p>
          <a:p>
            <a:r>
              <a:rPr lang="en-US" dirty="0" err="1" smtClean="0"/>
              <a:t>Hypoglycaemic</a:t>
            </a:r>
            <a:r>
              <a:rPr lang="en-US" dirty="0" smtClean="0"/>
              <a:t> unawareness</a:t>
            </a:r>
          </a:p>
          <a:p>
            <a:r>
              <a:rPr lang="en-US" dirty="0" smtClean="0"/>
              <a:t>Poor </a:t>
            </a:r>
            <a:r>
              <a:rPr lang="en-US" dirty="0" err="1" smtClean="0"/>
              <a:t>glycaemic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Ketoacidosis within the 3 months prior to fasting</a:t>
            </a:r>
          </a:p>
          <a:p>
            <a:r>
              <a:rPr lang="en-US" dirty="0" smtClean="0"/>
              <a:t>Episode of hyperosmolar non-ketosis in preceding 3 months</a:t>
            </a:r>
          </a:p>
          <a:p>
            <a:r>
              <a:rPr lang="en-US" dirty="0" smtClean="0"/>
              <a:t>Acute illness</a:t>
            </a:r>
          </a:p>
          <a:p>
            <a:r>
              <a:rPr lang="en-US" dirty="0" smtClean="0"/>
              <a:t>Chronic dialysis</a:t>
            </a:r>
          </a:p>
          <a:p>
            <a:r>
              <a:rPr lang="en-US" dirty="0" smtClean="0"/>
              <a:t>Poor adherence with respect to blood glucose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risk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controlled type 2 diabetes mellitus </a:t>
            </a:r>
          </a:p>
          <a:p>
            <a:pPr lvl="1"/>
            <a:r>
              <a:rPr lang="en-US" dirty="0" smtClean="0"/>
              <a:t>Lowest risk in patients treated with </a:t>
            </a:r>
          </a:p>
          <a:p>
            <a:pPr lvl="2"/>
            <a:r>
              <a:rPr lang="en-US" dirty="0" smtClean="0"/>
              <a:t>lifestyle therapy, </a:t>
            </a:r>
          </a:p>
          <a:p>
            <a:pPr lvl="2"/>
            <a:r>
              <a:rPr lang="en-US" dirty="0" smtClean="0"/>
              <a:t>metformin, </a:t>
            </a:r>
          </a:p>
          <a:p>
            <a:pPr lvl="2"/>
            <a:r>
              <a:rPr lang="en-US" dirty="0" err="1" smtClean="0"/>
              <a:t>acarbose</a:t>
            </a:r>
            <a:r>
              <a:rPr lang="en-US" dirty="0" smtClean="0"/>
              <a:t>, </a:t>
            </a:r>
          </a:p>
          <a:p>
            <a:pPr lvl="2"/>
            <a:r>
              <a:rPr lang="en-US" dirty="0" err="1" smtClean="0"/>
              <a:t>thiazolidinediones</a:t>
            </a:r>
            <a:r>
              <a:rPr lang="en-US" dirty="0" smtClean="0"/>
              <a:t> and/or </a:t>
            </a:r>
          </a:p>
          <a:p>
            <a:pPr lvl="2"/>
            <a:r>
              <a:rPr lang="en-US" dirty="0" err="1" smtClean="0"/>
              <a:t>incretin</a:t>
            </a:r>
            <a:r>
              <a:rPr lang="en-US" dirty="0" smtClean="0"/>
              <a:t>-based therapies 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in otherwise healthy individuals.</a:t>
            </a:r>
          </a:p>
        </p:txBody>
      </p:sp>
    </p:spTree>
    <p:extLst>
      <p:ext uri="{BB962C8B-B14F-4D97-AF65-F5344CB8AC3E}">
        <p14:creationId xmlns:p14="http://schemas.microsoft.com/office/powerpoint/2010/main" val="14199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70190"/>
            <a:ext cx="7556313" cy="485597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Understanding the underlying pathophysiology of type 1 and type 2 diabetes mellitus.</a:t>
            </a:r>
          </a:p>
          <a:p>
            <a:pPr lvl="1"/>
            <a:r>
              <a:rPr lang="en-US" dirty="0" smtClean="0"/>
              <a:t>Understanding the mechanism of action of agents used to treat diabetes.</a:t>
            </a:r>
          </a:p>
          <a:p>
            <a:pPr lvl="1"/>
            <a:r>
              <a:rPr lang="en-US" dirty="0" smtClean="0"/>
              <a:t>Raising the general awareness of </a:t>
            </a:r>
            <a:r>
              <a:rPr lang="en-US" dirty="0" err="1" smtClean="0"/>
              <a:t>Ramadaan</a:t>
            </a:r>
            <a:r>
              <a:rPr lang="en-US" dirty="0" smtClean="0"/>
              <a:t> and management of this.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50" y="3539117"/>
            <a:ext cx="4547674" cy="2909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77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11164"/>
            <a:ext cx="7556313" cy="4814999"/>
          </a:xfrm>
        </p:spPr>
        <p:txBody>
          <a:bodyPr>
            <a:normAutofit/>
          </a:bodyPr>
          <a:lstStyle/>
          <a:p>
            <a:r>
              <a:rPr lang="en-US" dirty="0" err="1" smtClean="0"/>
              <a:t>Individualisation</a:t>
            </a:r>
            <a:endParaRPr lang="en-US" dirty="0"/>
          </a:p>
          <a:p>
            <a:pPr lvl="1"/>
            <a:r>
              <a:rPr lang="en-US" dirty="0" smtClean="0"/>
              <a:t>Assessment of risk for individual patients.</a:t>
            </a:r>
            <a:endParaRPr lang="en-US" dirty="0"/>
          </a:p>
          <a:p>
            <a:pPr lvl="1"/>
            <a:r>
              <a:rPr lang="en-US" dirty="0"/>
              <a:t>Management plan will differ for each specific </a:t>
            </a:r>
            <a:r>
              <a:rPr lang="en-US" dirty="0" smtClean="0"/>
              <a:t>patient and will be dependent on</a:t>
            </a:r>
            <a:r>
              <a:rPr lang="en-US" dirty="0" smtClean="0"/>
              <a:t>;</a:t>
            </a:r>
            <a:endParaRPr lang="en-US" dirty="0" smtClean="0"/>
          </a:p>
          <a:p>
            <a:pPr lvl="2"/>
            <a:r>
              <a:rPr lang="en-US" dirty="0" smtClean="0"/>
              <a:t>Pharmacotherapy being used for management of diabetes mellitus</a:t>
            </a:r>
          </a:p>
          <a:p>
            <a:pPr lvl="2"/>
            <a:r>
              <a:rPr lang="en-US" dirty="0" err="1" smtClean="0"/>
              <a:t>Glycaemic</a:t>
            </a:r>
            <a:r>
              <a:rPr lang="en-US" dirty="0" smtClean="0"/>
              <a:t> control</a:t>
            </a:r>
          </a:p>
          <a:p>
            <a:pPr lvl="2"/>
            <a:r>
              <a:rPr lang="en-US" dirty="0" err="1" smtClean="0"/>
              <a:t>Hypoglycaemic</a:t>
            </a:r>
            <a:r>
              <a:rPr lang="en-US" dirty="0" smtClean="0"/>
              <a:t> </a:t>
            </a:r>
            <a:r>
              <a:rPr lang="en-US" dirty="0" smtClean="0"/>
              <a:t>awareness</a:t>
            </a:r>
          </a:p>
          <a:p>
            <a:pPr lvl="2"/>
            <a:r>
              <a:rPr lang="en-US" dirty="0" smtClean="0"/>
              <a:t>Comorbidities</a:t>
            </a:r>
            <a:endParaRPr lang="en-US" dirty="0"/>
          </a:p>
          <a:p>
            <a:r>
              <a:rPr lang="en-US" dirty="0"/>
              <a:t>Frequent glucose monitoring</a:t>
            </a:r>
          </a:p>
          <a:p>
            <a:pPr lvl="1"/>
            <a:r>
              <a:rPr lang="en-US" dirty="0"/>
              <a:t>Especially crucial in patients with </a:t>
            </a:r>
            <a:endParaRPr lang="en-US" dirty="0" smtClean="0"/>
          </a:p>
          <a:p>
            <a:pPr marL="228600" lvl="1" indent="0">
              <a:buNone/>
            </a:pPr>
            <a:r>
              <a:rPr lang="en-US" dirty="0" smtClean="0"/>
              <a:t>type </a:t>
            </a:r>
            <a:r>
              <a:rPr lang="en-US" dirty="0"/>
              <a:t>1 DM and in patients with type 2 </a:t>
            </a:r>
            <a:endParaRPr lang="en-US" dirty="0" smtClean="0"/>
          </a:p>
          <a:p>
            <a:pPr marL="228600" lvl="1" indent="0">
              <a:buNone/>
            </a:pPr>
            <a:r>
              <a:rPr lang="en-US" dirty="0" smtClean="0"/>
              <a:t>DM </a:t>
            </a:r>
            <a:r>
              <a:rPr lang="en-US" dirty="0"/>
              <a:t>who require insulin.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12" y="3482778"/>
            <a:ext cx="3041001" cy="3134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89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patients with type 1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Higher risk 	</a:t>
            </a:r>
          </a:p>
          <a:p>
            <a:pPr lvl="1"/>
            <a:r>
              <a:rPr lang="en-US" dirty="0" smtClean="0"/>
              <a:t>Exacerbated in poorly controlled patients, those with limited access to medical care, </a:t>
            </a:r>
            <a:r>
              <a:rPr lang="en-US" dirty="0" err="1" smtClean="0"/>
              <a:t>hypoglycaemic</a:t>
            </a:r>
            <a:r>
              <a:rPr lang="en-US" dirty="0" smtClean="0"/>
              <a:t> unawareness, unstable </a:t>
            </a:r>
            <a:r>
              <a:rPr lang="en-US" dirty="0" err="1" smtClean="0"/>
              <a:t>glycaemic</a:t>
            </a:r>
            <a:r>
              <a:rPr lang="en-US" dirty="0" smtClean="0"/>
              <a:t> control or recurrent </a:t>
            </a:r>
            <a:r>
              <a:rPr lang="en-US" dirty="0" err="1" smtClean="0"/>
              <a:t>hospitalisations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Very high risk in patients unwilling or unable to check their blood glucose levels several times daily.</a:t>
            </a:r>
          </a:p>
          <a:p>
            <a:r>
              <a:rPr lang="en-US" dirty="0" smtClean="0"/>
              <a:t>Patients will usually be treated with multiple daily insulin injections or insulin pump therapy.</a:t>
            </a:r>
          </a:p>
          <a:p>
            <a:r>
              <a:rPr lang="en-US" dirty="0" smtClean="0"/>
              <a:t>The current understanding is that the basal-bolus regimen is the preferred protocol for management if patients are treated with multiple subcutaneous injections.</a:t>
            </a:r>
          </a:p>
          <a:p>
            <a:r>
              <a:rPr lang="en-US" dirty="0" smtClean="0"/>
              <a:t>Patients using pump therapy should be educated in adjustment of their basal rates, which usually need be adjusted downwards to abort </a:t>
            </a:r>
            <a:r>
              <a:rPr lang="en-US" dirty="0" err="1" smtClean="0"/>
              <a:t>hypoglycaemia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Bolus doses often need to be adjusted with change in carbohydrate intake.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6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patients with type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Diet-controlled patients</a:t>
            </a:r>
          </a:p>
          <a:p>
            <a:pPr lvl="1"/>
            <a:r>
              <a:rPr lang="en-US" dirty="0" smtClean="0"/>
              <a:t>Distributing calories over two to three smaller meals during the </a:t>
            </a:r>
            <a:r>
              <a:rPr lang="en-US" dirty="0" err="1" smtClean="0"/>
              <a:t>nonfasting</a:t>
            </a:r>
            <a:r>
              <a:rPr lang="en-US" dirty="0" smtClean="0"/>
              <a:t> interval may help prevent excessive postprandial </a:t>
            </a:r>
            <a:r>
              <a:rPr lang="en-US" dirty="0" err="1" smtClean="0"/>
              <a:t>hyperglycaemia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Patients treated with oral agents</a:t>
            </a:r>
          </a:p>
          <a:p>
            <a:pPr lvl="1"/>
            <a:r>
              <a:rPr lang="en-US" dirty="0" smtClean="0"/>
              <a:t>In general, agents that act by increasing insulin sensitivity are associated with a significantly lower risk of </a:t>
            </a:r>
            <a:r>
              <a:rPr lang="en-US" dirty="0" err="1" smtClean="0"/>
              <a:t>hypoglycaemia</a:t>
            </a:r>
            <a:r>
              <a:rPr lang="en-US" dirty="0" smtClean="0"/>
              <a:t> than compounds that act by increasing insulin secretion.</a:t>
            </a:r>
          </a:p>
          <a:p>
            <a:r>
              <a:rPr lang="en-US" dirty="0" smtClean="0"/>
              <a:t>Metformin</a:t>
            </a:r>
          </a:p>
          <a:p>
            <a:pPr lvl="1"/>
            <a:r>
              <a:rPr lang="en-US" dirty="0" smtClean="0"/>
              <a:t>Patients treated with metformin alone may safely fast because the possibility  of severe </a:t>
            </a:r>
            <a:r>
              <a:rPr lang="en-US" dirty="0" err="1" smtClean="0"/>
              <a:t>hypoglycaemia</a:t>
            </a:r>
            <a:r>
              <a:rPr lang="en-US" dirty="0" smtClean="0"/>
              <a:t> is minimal.</a:t>
            </a:r>
          </a:p>
          <a:p>
            <a:pPr lvl="1"/>
            <a:r>
              <a:rPr lang="en-US" dirty="0" smtClean="0"/>
              <a:t>Timing of doses may be modified to suit when meals are being consumed.</a:t>
            </a:r>
          </a:p>
          <a:p>
            <a:pPr lvl="1"/>
            <a:r>
              <a:rPr lang="en-US" dirty="0" smtClean="0"/>
              <a:t>Caution regarding renal impairment in dehydration</a:t>
            </a:r>
          </a:p>
        </p:txBody>
      </p:sp>
    </p:spTree>
    <p:extLst>
      <p:ext uri="{BB962C8B-B14F-4D97-AF65-F5344CB8AC3E}">
        <p14:creationId xmlns:p14="http://schemas.microsoft.com/office/powerpoint/2010/main" val="357596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patients with type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Glitazones</a:t>
            </a:r>
            <a:endParaRPr lang="en-US" dirty="0" smtClean="0"/>
          </a:p>
          <a:p>
            <a:pPr lvl="1"/>
            <a:r>
              <a:rPr lang="en-US" dirty="0" smtClean="0"/>
              <a:t>The thiazolidinedione agents are not </a:t>
            </a:r>
            <a:r>
              <a:rPr lang="en-US" dirty="0" err="1" smtClean="0"/>
              <a:t>indepently</a:t>
            </a:r>
            <a:r>
              <a:rPr lang="en-US" dirty="0" smtClean="0"/>
              <a:t> associated with </a:t>
            </a:r>
            <a:r>
              <a:rPr lang="en-US" dirty="0" err="1" smtClean="0"/>
              <a:t>hypoglycaemia</a:t>
            </a:r>
            <a:r>
              <a:rPr lang="en-US" dirty="0" smtClean="0"/>
              <a:t>, though they can amplify the </a:t>
            </a:r>
            <a:r>
              <a:rPr lang="en-US" dirty="0" err="1" smtClean="0"/>
              <a:t>hypoglycaemic</a:t>
            </a:r>
            <a:r>
              <a:rPr lang="en-US" dirty="0" smtClean="0"/>
              <a:t> effects of </a:t>
            </a:r>
            <a:r>
              <a:rPr lang="en-US" dirty="0" err="1" smtClean="0"/>
              <a:t>sulphonylureas</a:t>
            </a:r>
            <a:r>
              <a:rPr lang="en-US" dirty="0" smtClean="0"/>
              <a:t> and insulin.</a:t>
            </a:r>
          </a:p>
          <a:p>
            <a:pPr lvl="1"/>
            <a:r>
              <a:rPr lang="en-US" dirty="0" smtClean="0"/>
              <a:t>Are associated with weight gain and anecdotally can be associated with increased appetite.</a:t>
            </a:r>
          </a:p>
          <a:p>
            <a:pPr lvl="1"/>
            <a:r>
              <a:rPr lang="en-US" dirty="0" smtClean="0"/>
              <a:t>Require 2-4 weeks to exert substantial </a:t>
            </a:r>
            <a:r>
              <a:rPr lang="en-US" dirty="0" err="1" smtClean="0"/>
              <a:t>antihyperglycaemic</a:t>
            </a:r>
            <a:r>
              <a:rPr lang="en-US" dirty="0" smtClean="0"/>
              <a:t> effects and cannot be quickly substituted for agents for agents associated with </a:t>
            </a:r>
            <a:r>
              <a:rPr lang="en-US" dirty="0" err="1" smtClean="0"/>
              <a:t>hypoglycaemia</a:t>
            </a:r>
            <a:r>
              <a:rPr lang="en-US" dirty="0" smtClean="0"/>
              <a:t> during periods of fasting.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2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patients with type 2 diabetes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Suphonylureas</a:t>
            </a:r>
            <a:endParaRPr lang="en-US" dirty="0" smtClean="0"/>
          </a:p>
          <a:p>
            <a:pPr lvl="1"/>
            <a:r>
              <a:rPr lang="en-US" dirty="0" smtClean="0"/>
              <a:t>Severe or fatal </a:t>
            </a:r>
            <a:r>
              <a:rPr lang="en-US" dirty="0" err="1" smtClean="0"/>
              <a:t>hypoglycaemia</a:t>
            </a:r>
            <a:r>
              <a:rPr lang="en-US" dirty="0" smtClean="0"/>
              <a:t> is a relatively rare complication of </a:t>
            </a:r>
            <a:r>
              <a:rPr lang="en-US" dirty="0" err="1" smtClean="0"/>
              <a:t>sulphonylurea</a:t>
            </a:r>
            <a:r>
              <a:rPr lang="en-US" dirty="0" smtClean="0"/>
              <a:t> use.</a:t>
            </a:r>
          </a:p>
          <a:p>
            <a:pPr lvl="1"/>
            <a:r>
              <a:rPr lang="en-US" dirty="0" smtClean="0"/>
              <a:t>It has been suggested that </a:t>
            </a:r>
            <a:r>
              <a:rPr lang="en-US" dirty="0" err="1" smtClean="0"/>
              <a:t>glibenclamide</a:t>
            </a:r>
            <a:r>
              <a:rPr lang="en-US" dirty="0" smtClean="0"/>
              <a:t> may be associated with a higher risk of </a:t>
            </a:r>
            <a:r>
              <a:rPr lang="en-US" dirty="0" err="1" smtClean="0"/>
              <a:t>hypoglycaemia</a:t>
            </a:r>
            <a:r>
              <a:rPr lang="en-US" dirty="0" smtClean="0"/>
              <a:t> than other second generation </a:t>
            </a:r>
            <a:r>
              <a:rPr lang="en-US" dirty="0" err="1" smtClean="0"/>
              <a:t>sulphonyureas</a:t>
            </a:r>
            <a:r>
              <a:rPr lang="en-US" dirty="0" smtClean="0"/>
              <a:t> such as </a:t>
            </a:r>
            <a:r>
              <a:rPr lang="en-US" dirty="0" err="1" smtClean="0"/>
              <a:t>gliclazide</a:t>
            </a:r>
            <a:r>
              <a:rPr lang="en-US" dirty="0" smtClean="0"/>
              <a:t>, glimepiride and </a:t>
            </a:r>
            <a:r>
              <a:rPr lang="en-US" dirty="0" err="1" smtClean="0"/>
              <a:t>glipizide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May be used in fasting with caution.</a:t>
            </a:r>
          </a:p>
          <a:p>
            <a:pPr lvl="1"/>
            <a:r>
              <a:rPr lang="en-US" dirty="0" smtClean="0"/>
              <a:t>Consider dose decrease and change to timing of administration.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6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patients with type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Incretin</a:t>
            </a:r>
            <a:r>
              <a:rPr lang="en-US" dirty="0" smtClean="0"/>
              <a:t>-based therapies</a:t>
            </a:r>
          </a:p>
          <a:p>
            <a:pPr lvl="1"/>
            <a:r>
              <a:rPr lang="en-US" dirty="0" smtClean="0"/>
              <a:t>DPP-4 inhibitors (</a:t>
            </a:r>
            <a:r>
              <a:rPr lang="en-US" dirty="0" err="1" smtClean="0"/>
              <a:t>saxagliptin</a:t>
            </a:r>
            <a:r>
              <a:rPr lang="en-US" dirty="0" smtClean="0"/>
              <a:t>, </a:t>
            </a:r>
            <a:r>
              <a:rPr lang="en-US" dirty="0" err="1" smtClean="0"/>
              <a:t>sitagliptin</a:t>
            </a:r>
            <a:r>
              <a:rPr lang="en-US" dirty="0" smtClean="0"/>
              <a:t>, </a:t>
            </a:r>
            <a:r>
              <a:rPr lang="en-US" dirty="0" err="1" smtClean="0"/>
              <a:t>vildagliptin</a:t>
            </a:r>
            <a:r>
              <a:rPr lang="en-US" dirty="0" smtClean="0"/>
              <a:t>, and </a:t>
            </a:r>
            <a:r>
              <a:rPr lang="en-US" dirty="0" err="1" smtClean="0"/>
              <a:t>linagliptin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Not independently associated with </a:t>
            </a:r>
            <a:r>
              <a:rPr lang="en-US" dirty="0" err="1" smtClean="0"/>
              <a:t>hypoglycaemia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although can increase the </a:t>
            </a:r>
            <a:r>
              <a:rPr lang="en-US" dirty="0" err="1" smtClean="0"/>
              <a:t>hypoglycaemic</a:t>
            </a:r>
            <a:r>
              <a:rPr lang="en-US" dirty="0" smtClean="0"/>
              <a:t> effects of </a:t>
            </a:r>
            <a:r>
              <a:rPr lang="en-US" dirty="0" err="1" smtClean="0"/>
              <a:t>sulphonylureas</a:t>
            </a:r>
            <a:r>
              <a:rPr lang="en-US" dirty="0" smtClean="0"/>
              <a:t> and insulin)</a:t>
            </a:r>
          </a:p>
          <a:p>
            <a:pPr lvl="2"/>
            <a:r>
              <a:rPr lang="en-US" dirty="0" smtClean="0"/>
              <a:t>Very low risk of </a:t>
            </a:r>
            <a:r>
              <a:rPr lang="en-US" dirty="0" err="1" smtClean="0"/>
              <a:t>hypoglycaemia</a:t>
            </a:r>
            <a:r>
              <a:rPr lang="en-US" dirty="0" smtClean="0"/>
              <a:t> when used with metformin, therefore safe option.</a:t>
            </a:r>
          </a:p>
          <a:p>
            <a:pPr lvl="1"/>
            <a:r>
              <a:rPr lang="en-US" dirty="0" smtClean="0"/>
              <a:t>GLP-1 receptor agonists</a:t>
            </a:r>
          </a:p>
          <a:p>
            <a:pPr lvl="2"/>
            <a:r>
              <a:rPr lang="en-US" dirty="0" err="1" smtClean="0"/>
              <a:t>Exenatide</a:t>
            </a:r>
            <a:r>
              <a:rPr lang="en-US" dirty="0" smtClean="0"/>
              <a:t> has a short half life of 2 </a:t>
            </a:r>
            <a:r>
              <a:rPr lang="en-US" dirty="0" err="1" smtClean="0"/>
              <a:t>hrs</a:t>
            </a:r>
            <a:r>
              <a:rPr lang="en-US" dirty="0" smtClean="0"/>
              <a:t> and is not associated with a substantial effect on fasting glucose.</a:t>
            </a:r>
          </a:p>
          <a:p>
            <a:pPr lvl="2"/>
            <a:r>
              <a:rPr lang="en-US" dirty="0" err="1" smtClean="0"/>
              <a:t>Liraglutide</a:t>
            </a:r>
            <a:r>
              <a:rPr lang="en-US" dirty="0" smtClean="0"/>
              <a:t> is dosed once daily, independent of meals, and is more effective in controlling fasting glycaemia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patients with type 2 diabetes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 </a:t>
            </a:r>
            <a:r>
              <a:rPr lang="en-US" dirty="0" err="1" smtClean="0"/>
              <a:t>glucosidase</a:t>
            </a:r>
            <a:r>
              <a:rPr lang="en-US" dirty="0" smtClean="0"/>
              <a:t> inhibitors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acarbose</a:t>
            </a:r>
            <a:endParaRPr lang="en-US" dirty="0" smtClean="0"/>
          </a:p>
          <a:p>
            <a:pPr lvl="1"/>
            <a:r>
              <a:rPr lang="en-US" dirty="0" smtClean="0"/>
              <a:t>Slow absorption of carbohydrates when taken with the first bite of a meal.</a:t>
            </a:r>
          </a:p>
          <a:p>
            <a:pPr lvl="1"/>
            <a:r>
              <a:rPr lang="en-US" dirty="0" smtClean="0"/>
              <a:t>Not associated with an independent risk of </a:t>
            </a:r>
            <a:r>
              <a:rPr lang="en-US" dirty="0" err="1" smtClean="0"/>
              <a:t>hypoglycaemia</a:t>
            </a:r>
            <a:r>
              <a:rPr lang="en-US" dirty="0"/>
              <a:t> </a:t>
            </a:r>
            <a:r>
              <a:rPr lang="en-US" dirty="0" smtClean="0"/>
              <a:t>and therefore may be useful when fasting.</a:t>
            </a:r>
          </a:p>
          <a:p>
            <a:pPr lvl="1"/>
            <a:r>
              <a:rPr lang="en-US" dirty="0" smtClean="0"/>
              <a:t>Only modestly effective and exert little or no effect on fasting glucose, and are therefore usually used in combination with other agents to control fasting glucose.</a:t>
            </a:r>
          </a:p>
        </p:txBody>
      </p:sp>
    </p:spTree>
    <p:extLst>
      <p:ext uri="{BB962C8B-B14F-4D97-AF65-F5344CB8AC3E}">
        <p14:creationId xmlns:p14="http://schemas.microsoft.com/office/powerpoint/2010/main" val="404430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11164"/>
            <a:ext cx="7556313" cy="4814999"/>
          </a:xfrm>
        </p:spPr>
        <p:txBody>
          <a:bodyPr>
            <a:normAutofit/>
          </a:bodyPr>
          <a:lstStyle/>
          <a:p>
            <a:r>
              <a:rPr lang="en-US" dirty="0" smtClean="0"/>
              <a:t>The physiology of fasting</a:t>
            </a:r>
          </a:p>
          <a:p>
            <a:r>
              <a:rPr lang="en-US" dirty="0" smtClean="0"/>
              <a:t>Risks associated with fasting</a:t>
            </a:r>
          </a:p>
          <a:p>
            <a:r>
              <a:rPr lang="en-US" dirty="0" smtClean="0"/>
              <a:t>Management – general considerations</a:t>
            </a:r>
          </a:p>
          <a:p>
            <a:r>
              <a:rPr lang="en-US" dirty="0" smtClean="0"/>
              <a:t>Management of fasting in type 1 diabetes mellitus</a:t>
            </a:r>
          </a:p>
          <a:p>
            <a:r>
              <a:rPr lang="en-US" dirty="0" smtClean="0"/>
              <a:t>Management of fasting in type 2 diabetes mellitus</a:t>
            </a:r>
          </a:p>
          <a:p>
            <a:r>
              <a:rPr lang="en-US" dirty="0" smtClean="0"/>
              <a:t>Fasting in </a:t>
            </a:r>
            <a:r>
              <a:rPr lang="en-US" dirty="0" err="1" smtClean="0"/>
              <a:t>Ramadaan</a:t>
            </a:r>
            <a:endParaRPr lang="en-US" dirty="0" smtClean="0"/>
          </a:p>
          <a:p>
            <a:r>
              <a:rPr lang="en-US" dirty="0" smtClean="0"/>
              <a:t>Summary and recommendations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7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patients with type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Aim to maintain necessary levels of basal insulin to prevent fasting </a:t>
            </a:r>
            <a:r>
              <a:rPr lang="en-US" dirty="0" err="1" smtClean="0"/>
              <a:t>hyperglycaemia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 effective approach is to use an </a:t>
            </a:r>
          </a:p>
          <a:p>
            <a:pPr marL="228600" lvl="1" indent="0">
              <a:buNone/>
            </a:pPr>
            <a:r>
              <a:rPr lang="en-US" dirty="0" smtClean="0"/>
              <a:t>intermediate- or long-acting insulin plus</a:t>
            </a:r>
          </a:p>
          <a:p>
            <a:pPr marL="228600" lvl="1" indent="0">
              <a:buNone/>
            </a:pPr>
            <a:r>
              <a:rPr lang="en-US" dirty="0" smtClean="0"/>
              <a:t>a short-acting insulin administered before</a:t>
            </a:r>
          </a:p>
          <a:p>
            <a:pPr marL="228600" lvl="1" indent="0">
              <a:buNone/>
            </a:pPr>
            <a:r>
              <a:rPr lang="en-US" dirty="0" smtClean="0"/>
              <a:t>meals.</a:t>
            </a:r>
          </a:p>
          <a:p>
            <a:pPr lvl="1"/>
            <a:r>
              <a:rPr lang="en-US" dirty="0" err="1" smtClean="0"/>
              <a:t>Hypoglycaemia</a:t>
            </a:r>
            <a:r>
              <a:rPr lang="en-US" dirty="0" smtClean="0"/>
              <a:t> still a risk.</a:t>
            </a:r>
          </a:p>
          <a:p>
            <a:pPr lvl="1"/>
            <a:r>
              <a:rPr lang="en-US" dirty="0" smtClean="0"/>
              <a:t>Suggestion that rapid acting insulin </a:t>
            </a:r>
          </a:p>
          <a:p>
            <a:pPr marL="228600" lvl="1" indent="0">
              <a:buNone/>
            </a:pPr>
            <a:r>
              <a:rPr lang="en-US" dirty="0" smtClean="0"/>
              <a:t>analogues instead of regular human</a:t>
            </a:r>
          </a:p>
          <a:p>
            <a:pPr marL="228600" lvl="1" indent="0">
              <a:buNone/>
            </a:pPr>
            <a:r>
              <a:rPr lang="en-US" dirty="0" smtClean="0"/>
              <a:t>insulin before meals is associated with</a:t>
            </a:r>
          </a:p>
          <a:p>
            <a:pPr marL="228600" lvl="1" indent="0">
              <a:buNone/>
            </a:pPr>
            <a:r>
              <a:rPr lang="en-US" dirty="0" smtClean="0"/>
              <a:t>less </a:t>
            </a:r>
            <a:r>
              <a:rPr lang="en-US" dirty="0" err="1" smtClean="0"/>
              <a:t>hypoglycaemia</a:t>
            </a:r>
            <a:r>
              <a:rPr lang="en-US" dirty="0" smtClean="0"/>
              <a:t> and smaller</a:t>
            </a:r>
          </a:p>
          <a:p>
            <a:pPr marL="228600" lvl="1" indent="0">
              <a:buNone/>
            </a:pPr>
            <a:r>
              <a:rPr lang="en-US" dirty="0" smtClean="0"/>
              <a:t>postprandial glucose excursions.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22327"/>
            <a:ext cx="3810000" cy="4071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56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and </a:t>
            </a:r>
            <a:r>
              <a:rPr lang="en-US" dirty="0" err="1" smtClean="0"/>
              <a:t>Ramadaan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2624"/>
            <a:ext cx="7556313" cy="4753539"/>
          </a:xfrm>
        </p:spPr>
        <p:txBody>
          <a:bodyPr/>
          <a:lstStyle/>
          <a:p>
            <a:r>
              <a:rPr lang="en-US" dirty="0" smtClean="0"/>
              <a:t>The EPIDIAR study (2001) demonstrated among 12,243 people with diabetes from 13 countries, that ~43% of patients with type 1 diabetes and ~79% of patients with type 2 diabetes in 13 </a:t>
            </a:r>
            <a:r>
              <a:rPr lang="en-US" dirty="0" err="1" smtClean="0"/>
              <a:t>muslim</a:t>
            </a:r>
            <a:r>
              <a:rPr lang="en-US" dirty="0" smtClean="0"/>
              <a:t> countries fasted during </a:t>
            </a:r>
            <a:r>
              <a:rPr lang="en-US" dirty="0" err="1" smtClean="0"/>
              <a:t>Ramadaan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Estimated that more than 50 million people with diabetes fast during </a:t>
            </a:r>
            <a:r>
              <a:rPr lang="en-US" dirty="0" err="1" smtClean="0"/>
              <a:t>Ramadaan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Ramadaan</a:t>
            </a:r>
            <a:r>
              <a:rPr lang="en-US" dirty="0" smtClean="0"/>
              <a:t> is a lunar based month and it’s duration varies between 29 to 30 days.</a:t>
            </a:r>
          </a:p>
          <a:p>
            <a:r>
              <a:rPr lang="en-US" dirty="0" smtClean="0"/>
              <a:t>Fasting is from dawn to dusk and includes abstaining from eating, drinking and smoking during those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1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and </a:t>
            </a:r>
            <a:r>
              <a:rPr lang="en-US" dirty="0" err="1"/>
              <a:t>R</a:t>
            </a:r>
            <a:r>
              <a:rPr lang="en-US" dirty="0" err="1" smtClean="0"/>
              <a:t>amadaan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consume two meals per day during this month, one before dawn and one after sunset. </a:t>
            </a:r>
          </a:p>
          <a:p>
            <a:r>
              <a:rPr lang="en-US" dirty="0" smtClean="0"/>
              <a:t>Fasting is not meant to create excessive hardship and there is exemption for individuals with medical conditions where fasting is too difficult or is dangerous to one’s health.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8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Pre-fasting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13598"/>
            <a:ext cx="7556313" cy="4712565"/>
          </a:xfrm>
        </p:spPr>
        <p:txBody>
          <a:bodyPr>
            <a:normAutofit/>
          </a:bodyPr>
          <a:lstStyle/>
          <a:p>
            <a:r>
              <a:rPr lang="en-US" dirty="0" smtClean="0"/>
              <a:t>All patients with diabetes mellitus wishing to fast during </a:t>
            </a:r>
            <a:r>
              <a:rPr lang="en-US" dirty="0" err="1" smtClean="0"/>
              <a:t>Ramadaan</a:t>
            </a:r>
            <a:r>
              <a:rPr lang="en-US" dirty="0" smtClean="0"/>
              <a:t> should undergo a prior medical assessment.</a:t>
            </a:r>
          </a:p>
          <a:p>
            <a:r>
              <a:rPr lang="en-US" dirty="0" smtClean="0"/>
              <a:t>Many Muslims with diabetes are passionate about fasting during </a:t>
            </a:r>
            <a:r>
              <a:rPr lang="en-US" dirty="0" err="1" smtClean="0"/>
              <a:t>Ramadaan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provides an opportunity to empower patients and motivate them to better manage diabetes during </a:t>
            </a:r>
            <a:r>
              <a:rPr lang="en-US" dirty="0" err="1" smtClean="0"/>
              <a:t>Ramadaan</a:t>
            </a:r>
            <a:r>
              <a:rPr lang="en-US" dirty="0" smtClean="0"/>
              <a:t> and throughout the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31" y="4076898"/>
            <a:ext cx="2654300" cy="27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fasting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</a:t>
            </a:r>
            <a:r>
              <a:rPr lang="en-US" dirty="0" smtClean="0"/>
              <a:t>include;</a:t>
            </a:r>
          </a:p>
          <a:p>
            <a:pPr lvl="1"/>
            <a:r>
              <a:rPr lang="en-US" dirty="0" smtClean="0"/>
              <a:t>importance </a:t>
            </a:r>
            <a:r>
              <a:rPr lang="en-US" dirty="0"/>
              <a:t>of glucose monitoring in fasting and non-fasting hours,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to stop fasting, </a:t>
            </a:r>
            <a:endParaRPr lang="en-US" dirty="0" smtClean="0"/>
          </a:p>
          <a:p>
            <a:pPr lvl="1"/>
            <a:r>
              <a:rPr lang="en-US" dirty="0" smtClean="0"/>
              <a:t>meal </a:t>
            </a:r>
            <a:r>
              <a:rPr lang="en-US" dirty="0"/>
              <a:t>planning to avoid </a:t>
            </a:r>
            <a:r>
              <a:rPr lang="en-US" dirty="0" err="1"/>
              <a:t>hypoglycaemia</a:t>
            </a:r>
            <a:r>
              <a:rPr lang="en-US" dirty="0"/>
              <a:t> and </a:t>
            </a:r>
            <a:r>
              <a:rPr lang="en-US" dirty="0" smtClean="0"/>
              <a:t>dehydration</a:t>
            </a:r>
          </a:p>
          <a:p>
            <a:pPr lvl="1"/>
            <a:r>
              <a:rPr lang="en-US" dirty="0" smtClean="0"/>
              <a:t>appropriate </a:t>
            </a:r>
            <a:r>
              <a:rPr lang="en-US" dirty="0"/>
              <a:t>meal choices to avoid postprandial </a:t>
            </a:r>
            <a:r>
              <a:rPr lang="en-US" dirty="0" err="1" smtClean="0"/>
              <a:t>hyperglycaemia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iming and intensity of physical activity during fasting</a:t>
            </a:r>
          </a:p>
          <a:p>
            <a:pPr lvl="1"/>
            <a:r>
              <a:rPr lang="en-US" dirty="0" smtClean="0"/>
              <a:t>Advice regarding the use of diabetic pharmacotherapy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fasting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r>
              <a:rPr lang="en-US" dirty="0"/>
              <a:t>Nutrition</a:t>
            </a:r>
          </a:p>
          <a:p>
            <a:pPr lvl="1"/>
            <a:r>
              <a:rPr lang="en-US" dirty="0"/>
              <a:t>During </a:t>
            </a:r>
            <a:r>
              <a:rPr lang="en-US" dirty="0" err="1"/>
              <a:t>Ramadaan</a:t>
            </a:r>
            <a:r>
              <a:rPr lang="en-US" dirty="0"/>
              <a:t> there is a major change in the dietary pattern compared with other times of the year.</a:t>
            </a:r>
          </a:p>
          <a:p>
            <a:pPr lvl="1"/>
            <a:r>
              <a:rPr lang="en-US" dirty="0"/>
              <a:t>The common practice of ingesting large amounts of foods rich in carbohydrates and fats, especially at the sunset meal, should be avoided.</a:t>
            </a:r>
          </a:p>
          <a:p>
            <a:pPr lvl="1"/>
            <a:r>
              <a:rPr lang="en-US" dirty="0"/>
              <a:t>Ingestion of foods containing complex carbohydrates may be advisable at the pre dawn meal.</a:t>
            </a:r>
          </a:p>
          <a:p>
            <a:pPr lvl="1"/>
            <a:r>
              <a:rPr lang="en-US" dirty="0"/>
              <a:t>Fluid intake should be increased during </a:t>
            </a:r>
            <a:r>
              <a:rPr lang="en-US" dirty="0" err="1"/>
              <a:t>nonfasting</a:t>
            </a:r>
            <a:r>
              <a:rPr lang="en-US" dirty="0"/>
              <a:t> hours.</a:t>
            </a:r>
          </a:p>
          <a:p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Excessive physical activity may lead to a higher risk of </a:t>
            </a:r>
            <a:r>
              <a:rPr lang="en-US" dirty="0" err="1" smtClean="0"/>
              <a:t>hypoglycaemia</a:t>
            </a:r>
            <a:r>
              <a:rPr lang="en-US" dirty="0" smtClean="0"/>
              <a:t> and should be avoided, particularly during the few hours before sunset.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1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patients should understand that they must always and immediately end their fast if </a:t>
            </a:r>
            <a:r>
              <a:rPr lang="en-US" dirty="0" err="1" smtClean="0"/>
              <a:t>hypoglycaemia</a:t>
            </a:r>
            <a:r>
              <a:rPr lang="en-US" dirty="0" smtClean="0"/>
              <a:t> occurs (blood glucose &lt;3.3mmol/l)</a:t>
            </a:r>
            <a:r>
              <a:rPr lang="en-US" baseline="30000" dirty="0" smtClean="0"/>
              <a:t>1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Or if blood glucose &lt;3.9mmol/l in the first few hours after starting fasting, especially if administering insulin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sulphonyurea</a:t>
            </a:r>
            <a:r>
              <a:rPr lang="en-US" dirty="0" smtClean="0"/>
              <a:t> drugs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More conservative threshold in patients more prone to </a:t>
            </a:r>
            <a:r>
              <a:rPr lang="en-US" dirty="0" err="1" smtClean="0"/>
              <a:t>hypoglycaemia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fast should be broken if blood glucose exceeds 16.7mmol/l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Patients should avoid fasting on “sick days”.</a:t>
            </a:r>
          </a:p>
          <a:p>
            <a:r>
              <a:rPr lang="en-US" sz="1400" dirty="0" smtClean="0"/>
              <a:t>1. </a:t>
            </a:r>
            <a:r>
              <a:rPr lang="en-US" sz="1400" i="1" dirty="0" smtClean="0"/>
              <a:t>Recommendations </a:t>
            </a:r>
            <a:r>
              <a:rPr lang="en-US" sz="1400" i="1" dirty="0"/>
              <a:t>for Management of Diabetes During </a:t>
            </a:r>
            <a:r>
              <a:rPr lang="en-US" sz="1400" i="1" dirty="0" err="1"/>
              <a:t>Ramadaan</a:t>
            </a:r>
            <a:r>
              <a:rPr lang="en-US" sz="1400" dirty="0"/>
              <a:t>; Al-</a:t>
            </a:r>
            <a:r>
              <a:rPr lang="en-US" sz="1400" dirty="0" err="1"/>
              <a:t>Arouj</a:t>
            </a:r>
            <a:r>
              <a:rPr lang="en-US" sz="1400" dirty="0"/>
              <a:t> et al. </a:t>
            </a:r>
            <a:r>
              <a:rPr lang="en-US" sz="1400" i="1" dirty="0"/>
              <a:t>Diabetes Care</a:t>
            </a:r>
            <a:r>
              <a:rPr lang="en-US" sz="1400" dirty="0"/>
              <a:t>, </a:t>
            </a:r>
            <a:r>
              <a:rPr lang="en-US" sz="1400" dirty="0" err="1"/>
              <a:t>Vol</a:t>
            </a:r>
            <a:r>
              <a:rPr lang="en-US" sz="1400" dirty="0"/>
              <a:t> 33, 8, Aug 2010.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1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6" y="430226"/>
            <a:ext cx="7784306" cy="59616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8768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i="1" dirty="0" smtClean="0"/>
              <a:t>Recommendations for Management of Diabetes During </a:t>
            </a:r>
            <a:r>
              <a:rPr lang="en-US" sz="1400" i="1" dirty="0" err="1" smtClean="0"/>
              <a:t>Ramadaan</a:t>
            </a:r>
            <a:r>
              <a:rPr lang="en-US" sz="1400" dirty="0" smtClean="0"/>
              <a:t>; Al-</a:t>
            </a:r>
            <a:r>
              <a:rPr lang="en-US" sz="1400" dirty="0" err="1" smtClean="0"/>
              <a:t>Arouj</a:t>
            </a:r>
            <a:r>
              <a:rPr lang="en-US" sz="1400" dirty="0" smtClean="0"/>
              <a:t> et al. </a:t>
            </a:r>
            <a:r>
              <a:rPr lang="en-US" sz="1400" i="1" dirty="0" smtClean="0"/>
              <a:t>Diabetes Care</a:t>
            </a:r>
            <a:r>
              <a:rPr lang="en-US" sz="1400" dirty="0" smtClean="0"/>
              <a:t>, </a:t>
            </a:r>
            <a:r>
              <a:rPr lang="en-US" sz="1400" dirty="0" err="1" smtClean="0"/>
              <a:t>Vol</a:t>
            </a:r>
            <a:r>
              <a:rPr lang="en-US" sz="1400" dirty="0" smtClean="0"/>
              <a:t> 33, 8, Aug 2010.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551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Consultation with patients prior to fasting/low-calorie diets</a:t>
            </a:r>
          </a:p>
          <a:p>
            <a:pPr lvl="1"/>
            <a:r>
              <a:rPr lang="en-US" dirty="0" smtClean="0"/>
              <a:t>Importance of regular glucose monitoring</a:t>
            </a:r>
          </a:p>
          <a:p>
            <a:pPr lvl="1"/>
            <a:r>
              <a:rPr lang="en-US" dirty="0" smtClean="0"/>
              <a:t>Indications to break fast </a:t>
            </a:r>
            <a:endParaRPr lang="en-US" dirty="0"/>
          </a:p>
          <a:p>
            <a:pPr lvl="1"/>
            <a:r>
              <a:rPr lang="en-US" dirty="0" smtClean="0"/>
              <a:t>Adjustment of diabetic pharmacotherapy </a:t>
            </a:r>
          </a:p>
          <a:p>
            <a:pPr lvl="2"/>
            <a:r>
              <a:rPr lang="en-US" dirty="0" smtClean="0"/>
              <a:t>Caution with </a:t>
            </a:r>
            <a:r>
              <a:rPr lang="en-US" dirty="0" err="1" smtClean="0"/>
              <a:t>sulphonyureas</a:t>
            </a:r>
            <a:r>
              <a:rPr lang="en-US" dirty="0" smtClean="0"/>
              <a:t> and dose adjustment of insulin</a:t>
            </a:r>
          </a:p>
          <a:p>
            <a:pPr lvl="2"/>
            <a:r>
              <a:rPr lang="en-US" dirty="0" smtClean="0"/>
              <a:t>Consider changing to DPP-4 inhibitors or GLP-1 receptor agonists.</a:t>
            </a:r>
          </a:p>
          <a:p>
            <a:pPr lvl="1"/>
            <a:r>
              <a:rPr lang="en-US" dirty="0" smtClean="0"/>
              <a:t>Education of patients using insulin pump therapy</a:t>
            </a:r>
          </a:p>
          <a:p>
            <a:pPr lvl="1"/>
            <a:r>
              <a:rPr lang="en-US" dirty="0" smtClean="0"/>
              <a:t>Review of factors potentially posing a high risk of hyper- or </a:t>
            </a:r>
            <a:r>
              <a:rPr lang="en-US" dirty="0" err="1" smtClean="0"/>
              <a:t>hypoglycaemia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5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399"/>
            <a:ext cx="5137792" cy="3863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62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of fasting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Insulin secretion, which promotes the storage of glucose in the liver and muscle as glycogen, is stimulated by feeding in non-diabetic individuals. </a:t>
            </a:r>
          </a:p>
          <a:p>
            <a:r>
              <a:rPr lang="en-US" dirty="0" smtClean="0"/>
              <a:t>During fasting, circulating glucose levels fall, leading to decreased secretion of insulin.</a:t>
            </a:r>
          </a:p>
          <a:p>
            <a:r>
              <a:rPr lang="en-US" dirty="0" smtClean="0"/>
              <a:t>Concurrently, levels of glucagon and </a:t>
            </a:r>
            <a:r>
              <a:rPr lang="en-US" dirty="0" err="1" smtClean="0"/>
              <a:t>catecholamines</a:t>
            </a:r>
            <a:r>
              <a:rPr lang="en-US" dirty="0" smtClean="0"/>
              <a:t> rise, stimulating the breakdown of glycogen and gluconeogenesis.</a:t>
            </a:r>
          </a:p>
          <a:p>
            <a:r>
              <a:rPr lang="en-US" dirty="0" smtClean="0"/>
              <a:t>As fasting becomes prolonged for more than several hours, glycogen stores become depleted and there is increased fatty acid release from adipocytes.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4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of fasting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Oxidation of fatty acids generates ketones that can be used as fuel by skeletal and cardiac muscle, liver kidney and adipose tissue, sparing glucose for continued </a:t>
            </a:r>
            <a:r>
              <a:rPr lang="en-US" dirty="0" err="1" smtClean="0"/>
              <a:t>utilisation</a:t>
            </a:r>
            <a:r>
              <a:rPr lang="en-US" dirty="0" smtClean="0"/>
              <a:t> by brain and erythrocytes.</a:t>
            </a:r>
          </a:p>
          <a:p>
            <a:r>
              <a:rPr lang="en-US" dirty="0" smtClean="0"/>
              <a:t>In patients with diabetes mellitus, this glucose homeostasis is altered by the underlying condition and often by pharmacological agents designed to enhance or supplement insulin secretion.</a:t>
            </a:r>
          </a:p>
          <a:p>
            <a:r>
              <a:rPr lang="en-US" dirty="0" smtClean="0"/>
              <a:t>In patients with type 1 diabetes, glucagon secretion may fail to increase appropriately in response to </a:t>
            </a:r>
            <a:r>
              <a:rPr lang="en-US" dirty="0" err="1" smtClean="0"/>
              <a:t>hypoglycaemia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of fasting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severe insulin deficiency, a prolonged fast in the absence of adequate insulin can lead to excessive glycogen breakdown and increased gluconeogenesis and </a:t>
            </a:r>
            <a:r>
              <a:rPr lang="en-US" dirty="0" err="1" smtClean="0"/>
              <a:t>ketogenesis</a:t>
            </a:r>
            <a:r>
              <a:rPr lang="en-US" dirty="0" smtClean="0"/>
              <a:t>, leading to </a:t>
            </a:r>
            <a:r>
              <a:rPr lang="en-US" dirty="0" err="1" smtClean="0"/>
              <a:t>hyperglycaemia</a:t>
            </a:r>
            <a:r>
              <a:rPr lang="en-US" dirty="0" smtClean="0"/>
              <a:t> and ketoacidosis.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9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associated with fasting in diabetics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Hypoglycaemia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Hyperglycaemia</a:t>
            </a:r>
            <a:endParaRPr lang="en-US" dirty="0" smtClean="0"/>
          </a:p>
          <a:p>
            <a:r>
              <a:rPr lang="en-US" dirty="0" smtClean="0"/>
              <a:t>3. Diabetic ketoacidosis</a:t>
            </a:r>
          </a:p>
          <a:p>
            <a:r>
              <a:rPr lang="en-US" dirty="0" smtClean="0"/>
              <a:t>4. Dehydration and thrombosis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7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Hypoglycaemia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Accounts for 2-4% of mortality in patients with type 1 DM.</a:t>
            </a:r>
          </a:p>
          <a:p>
            <a:r>
              <a:rPr lang="en-US" dirty="0" smtClean="0"/>
              <a:t>There </a:t>
            </a:r>
            <a:r>
              <a:rPr lang="en-US" dirty="0"/>
              <a:t>a</a:t>
            </a:r>
            <a:r>
              <a:rPr lang="en-US" dirty="0" smtClean="0"/>
              <a:t>re no reliable estimates concerning the contribution of </a:t>
            </a:r>
            <a:r>
              <a:rPr lang="en-US" dirty="0" err="1" smtClean="0"/>
              <a:t>hypoglycaemia</a:t>
            </a:r>
            <a:r>
              <a:rPr lang="en-US" dirty="0" smtClean="0"/>
              <a:t> to mortality in type 2 DM.</a:t>
            </a:r>
          </a:p>
          <a:p>
            <a:r>
              <a:rPr lang="en-US" dirty="0" smtClean="0"/>
              <a:t>The EPIDIAR (Epidemiology of Diabetes and </a:t>
            </a:r>
            <a:r>
              <a:rPr lang="en-US" dirty="0" err="1" smtClean="0"/>
              <a:t>Ramdaan</a:t>
            </a:r>
            <a:r>
              <a:rPr lang="en-US" dirty="0" smtClean="0"/>
              <a:t>) study showed that fasting during </a:t>
            </a:r>
            <a:r>
              <a:rPr lang="en-US" dirty="0" err="1" smtClean="0"/>
              <a:t>Ramadaan</a:t>
            </a:r>
            <a:r>
              <a:rPr lang="en-US" dirty="0" smtClean="0"/>
              <a:t> increased the risk of severe </a:t>
            </a:r>
            <a:r>
              <a:rPr lang="en-US" dirty="0" err="1" smtClean="0"/>
              <a:t>hypoglycaemia</a:t>
            </a:r>
            <a:r>
              <a:rPr lang="en-US" dirty="0" smtClean="0"/>
              <a:t> 4.7 fold in patients with type 1 DM (from 3 to 14 events /100 people/month) and 7.5 fold in patients with type 2 DM (0.4 to 3 events /100 people/month).</a:t>
            </a:r>
          </a:p>
          <a:p>
            <a:pPr lvl="1"/>
            <a:r>
              <a:rPr lang="en-US" dirty="0" smtClean="0"/>
              <a:t>Events requiring assistance from a third party without the need for </a:t>
            </a:r>
            <a:r>
              <a:rPr lang="en-US" dirty="0" err="1" smtClean="0"/>
              <a:t>hospitalisation</a:t>
            </a:r>
            <a:r>
              <a:rPr lang="en-US" dirty="0" smtClean="0"/>
              <a:t> were not included.</a:t>
            </a:r>
          </a:p>
        </p:txBody>
      </p:sp>
    </p:spTree>
    <p:extLst>
      <p:ext uri="{BB962C8B-B14F-4D97-AF65-F5344CB8AC3E}">
        <p14:creationId xmlns:p14="http://schemas.microsoft.com/office/powerpoint/2010/main" val="245892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Hyperglycaemia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Glycaemic</a:t>
            </a:r>
            <a:r>
              <a:rPr lang="en-US" dirty="0" smtClean="0"/>
              <a:t> control in patients with diabetes who fast has been reported to deteriorate, improve or show no change. </a:t>
            </a:r>
          </a:p>
          <a:p>
            <a:r>
              <a:rPr lang="en-US" dirty="0" smtClean="0"/>
              <a:t>The EPIDIAR study showed a fivefold increase in the incidence of severe </a:t>
            </a:r>
            <a:r>
              <a:rPr lang="en-US" dirty="0" err="1" smtClean="0"/>
              <a:t>hyperglycaemia</a:t>
            </a:r>
            <a:r>
              <a:rPr lang="en-US" dirty="0" smtClean="0"/>
              <a:t> (requiring </a:t>
            </a:r>
            <a:r>
              <a:rPr lang="en-US" dirty="0" err="1" smtClean="0"/>
              <a:t>hospitalisation</a:t>
            </a:r>
            <a:r>
              <a:rPr lang="en-US" dirty="0" smtClean="0"/>
              <a:t>) during </a:t>
            </a:r>
            <a:r>
              <a:rPr lang="en-US" dirty="0" err="1" smtClean="0"/>
              <a:t>Ramadaan</a:t>
            </a:r>
            <a:r>
              <a:rPr lang="en-US" dirty="0" smtClean="0"/>
              <a:t> in patients with type 2 DM (from 1 to 5 events /100 people/month) and an approximate  threefold increase in the incidence of severe </a:t>
            </a:r>
            <a:r>
              <a:rPr lang="en-US" dirty="0" err="1" smtClean="0"/>
              <a:t>hyperglycaemia</a:t>
            </a:r>
            <a:r>
              <a:rPr lang="en-US" dirty="0" smtClean="0"/>
              <a:t> with or without ketoacidosis in patients with type 1 DM (5 to 17 events /100 people/month).</a:t>
            </a:r>
          </a:p>
          <a:p>
            <a:r>
              <a:rPr lang="en-US" dirty="0" err="1" smtClean="0"/>
              <a:t>Hyperglycaemia</a:t>
            </a:r>
            <a:r>
              <a:rPr lang="en-US" dirty="0" smtClean="0"/>
              <a:t> may have been due to excessive reduction in doses of medications to prevent </a:t>
            </a:r>
            <a:r>
              <a:rPr lang="en-US" dirty="0" err="1" smtClean="0"/>
              <a:t>hypoglycaemia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and 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Limitation of food and fluid intake during fasting, especially if prolonged, is a cause of dehydration. </a:t>
            </a:r>
          </a:p>
          <a:p>
            <a:r>
              <a:rPr lang="en-US" dirty="0" smtClean="0"/>
              <a:t>In addition, </a:t>
            </a:r>
            <a:r>
              <a:rPr lang="en-US" dirty="0" err="1" smtClean="0"/>
              <a:t>hyperglycaemia</a:t>
            </a:r>
            <a:r>
              <a:rPr lang="en-US" dirty="0" smtClean="0"/>
              <a:t> produces an osmotic diuresis, further contributing to volume and electrolyte depletion.</a:t>
            </a:r>
          </a:p>
          <a:p>
            <a:r>
              <a:rPr lang="en-US" dirty="0" smtClean="0"/>
              <a:t>Contraction of the intravascular space can further exacerbate the </a:t>
            </a:r>
            <a:r>
              <a:rPr lang="en-US" dirty="0" err="1" smtClean="0"/>
              <a:t>hypercoagulable</a:t>
            </a:r>
            <a:r>
              <a:rPr lang="en-US" dirty="0" smtClean="0"/>
              <a:t> state. </a:t>
            </a:r>
          </a:p>
          <a:p>
            <a:r>
              <a:rPr lang="en-US" dirty="0" smtClean="0"/>
              <a:t>This may enhance the risk of thrombosis and stroke.</a:t>
            </a:r>
          </a:p>
          <a:p>
            <a:pPr lvl="1"/>
            <a:r>
              <a:rPr lang="en-US" dirty="0" smtClean="0"/>
              <a:t>A report from Saudi Arabia suggested an increased risk of retinal vein occlusion in patients who fasted during </a:t>
            </a:r>
            <a:r>
              <a:rPr lang="en-US" dirty="0" err="1" smtClean="0"/>
              <a:t>Ramadaan</a:t>
            </a:r>
            <a:r>
              <a:rPr lang="en-US" dirty="0" smtClean="0"/>
              <a:t>. </a:t>
            </a:r>
            <a:r>
              <a:rPr lang="en-US" dirty="0" err="1" smtClean="0"/>
              <a:t>Hospitalisations</a:t>
            </a:r>
            <a:r>
              <a:rPr lang="en-US" dirty="0" smtClean="0"/>
              <a:t> due to coronary events or stroke were not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9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40</TotalTime>
  <Words>1810</Words>
  <Application>Microsoft Macintosh PowerPoint</Application>
  <PresentationFormat>On-screen Show (4:3)</PresentationFormat>
  <Paragraphs>191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Advantage</vt:lpstr>
      <vt:lpstr>Diabetes Mellitus – Management in Fasting</vt:lpstr>
      <vt:lpstr>Outline</vt:lpstr>
      <vt:lpstr>Pathophysiology of fasting</vt:lpstr>
      <vt:lpstr>Pathophysiology of fasting</vt:lpstr>
      <vt:lpstr>Pathophysiology of fasting</vt:lpstr>
      <vt:lpstr>Risks associated with fasting in diabetics</vt:lpstr>
      <vt:lpstr>Hypoglycaemia</vt:lpstr>
      <vt:lpstr>Hyperglycaemia</vt:lpstr>
      <vt:lpstr>Dehydration and thrombosis</vt:lpstr>
      <vt:lpstr>High risk patients</vt:lpstr>
      <vt:lpstr>Low risk patients</vt:lpstr>
      <vt:lpstr>General considerations</vt:lpstr>
      <vt:lpstr>General Considerations</vt:lpstr>
      <vt:lpstr>Management of patients with type 1 diabetes</vt:lpstr>
      <vt:lpstr>Management of patients with type 2 diabetes</vt:lpstr>
      <vt:lpstr>Management of patients with type 2 diabetes</vt:lpstr>
      <vt:lpstr>Management of patients with type 2 diabetes </vt:lpstr>
      <vt:lpstr>Management of patients with type 2 diabetes</vt:lpstr>
      <vt:lpstr>Management of patients with type 2 diabetes </vt:lpstr>
      <vt:lpstr>Management of patients with type 2 diabetes</vt:lpstr>
      <vt:lpstr>Diabetes and Ramadaan</vt:lpstr>
      <vt:lpstr>Diabetes and Ramadaan</vt:lpstr>
      <vt:lpstr>Pre-fasting assessment</vt:lpstr>
      <vt:lpstr>Pre fasting assessment</vt:lpstr>
      <vt:lpstr>Pre fasting assessment</vt:lpstr>
      <vt:lpstr>Breaking the fast</vt:lpstr>
      <vt:lpstr>PowerPoint Presentation</vt:lpstr>
      <vt:lpstr>Summary</vt:lpstr>
      <vt:lpstr>Thank-you</vt:lpstr>
    </vt:vector>
  </TitlesOfParts>
  <Company>HormoneDoc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Shenaz Seedat</dc:creator>
  <cp:lastModifiedBy>Shenaz Seedat</cp:lastModifiedBy>
  <cp:revision>5</cp:revision>
  <dcterms:created xsi:type="dcterms:W3CDTF">2012-06-16T02:33:58Z</dcterms:created>
  <dcterms:modified xsi:type="dcterms:W3CDTF">2012-06-19T12:49:56Z</dcterms:modified>
</cp:coreProperties>
</file>